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4" r:id="rId4"/>
    <p:sldId id="282" r:id="rId5"/>
    <p:sldId id="270" r:id="rId6"/>
    <p:sldId id="273" r:id="rId7"/>
    <p:sldId id="272" r:id="rId8"/>
    <p:sldId id="274" r:id="rId9"/>
    <p:sldId id="260" r:id="rId10"/>
    <p:sldId id="288" r:id="rId11"/>
    <p:sldId id="315" r:id="rId12"/>
    <p:sldId id="263" r:id="rId13"/>
    <p:sldId id="261" r:id="rId14"/>
    <p:sldId id="311" r:id="rId15"/>
    <p:sldId id="306" r:id="rId16"/>
    <p:sldId id="264" r:id="rId17"/>
    <p:sldId id="296" r:id="rId18"/>
    <p:sldId id="277" r:id="rId19"/>
    <p:sldId id="304" r:id="rId20"/>
    <p:sldId id="301" r:id="rId21"/>
    <p:sldId id="278" r:id="rId22"/>
    <p:sldId id="302" r:id="rId23"/>
    <p:sldId id="293" r:id="rId24"/>
    <p:sldId id="297" r:id="rId25"/>
    <p:sldId id="299" r:id="rId26"/>
    <p:sldId id="279" r:id="rId27"/>
    <p:sldId id="280" r:id="rId28"/>
    <p:sldId id="281" r:id="rId29"/>
    <p:sldId id="312" r:id="rId30"/>
    <p:sldId id="313" r:id="rId31"/>
    <p:sldId id="317" r:id="rId32"/>
    <p:sldId id="285" r:id="rId33"/>
    <p:sldId id="316" r:id="rId34"/>
    <p:sldId id="314" r:id="rId35"/>
    <p:sldId id="309" r:id="rId36"/>
    <p:sldId id="305" r:id="rId3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3" autoAdjust="0"/>
    <p:restoredTop sz="86533" autoAdjust="0"/>
  </p:normalViewPr>
  <p:slideViewPr>
    <p:cSldViewPr>
      <p:cViewPr varScale="1">
        <p:scale>
          <a:sx n="72" d="100"/>
          <a:sy n="72" d="100"/>
        </p:scale>
        <p:origin x="11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8202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8311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904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9223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194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347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357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179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250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7102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26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4705A-EB01-46A8-9600-F92C777C7181}" type="datetimeFigureOut">
              <a:rPr lang="pt-BR" smtClean="0"/>
              <a:t>29/09/2018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EBF5-1DA0-4B6E-A784-A2364D246C8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18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rUpBss4XYk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1.globo.com/jornal-nacional/videos/t/edicoes/v/fenomeno-da-pororoca-nao-existe-mais-no-norte-do-pais/431418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58h6PJcMtM" TargetMode="External"/><Relationship Id="rId2" Type="http://schemas.openxmlformats.org/officeDocument/2006/relationships/hyperlink" Target="https://www.youtube.com/watch?v=KFp33lUVCoA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JJbBEPI4zj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OMfCorpAZA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BgdRJz-_ts" TargetMode="External"/><Relationship Id="rId2" Type="http://schemas.openxmlformats.org/officeDocument/2006/relationships/hyperlink" Target="https://www.youtube.com/watch?v=kk2Wd20KymI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watch?v=JKzrHiAynRc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bcW3JaIw1Y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youtube.com/watch?v=2tIVfA88fi0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wA9nSTjy1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Região Norte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7º Ano</a:t>
            </a:r>
          </a:p>
        </p:txBody>
      </p:sp>
    </p:spTree>
    <p:extLst>
      <p:ext uri="{BB962C8B-B14F-4D97-AF65-F5344CB8AC3E}">
        <p14:creationId xmlns:p14="http://schemas.microsoft.com/office/powerpoint/2010/main" val="1801289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800" dirty="0">
                <a:solidFill>
                  <a:srgbClr val="222222"/>
                </a:solidFill>
                <a:latin typeface="arial" panose="020B0604020202020204" pitchFamily="34" charset="0"/>
              </a:rPr>
              <a:t>Pororoca, trata-se de um fenômeno natural produzido pelo encontro das correntes fluviais com as águas 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525" y="1268760"/>
            <a:ext cx="6183318" cy="347811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827584" y="4869160"/>
            <a:ext cx="78592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hlinkClick r:id="rId3"/>
              </a:rPr>
              <a:t>Pororoca</a:t>
            </a:r>
            <a:br>
              <a:rPr lang="pt-BR" dirty="0">
                <a:hlinkClick r:id="rId3"/>
              </a:rPr>
            </a:br>
            <a:r>
              <a:rPr lang="pt-BR" dirty="0">
                <a:hlinkClick r:id="rId3"/>
              </a:rPr>
              <a:t>https://www.youtube.com/watch?v=IrUpBss4XYk</a:t>
            </a:r>
            <a:br>
              <a:rPr lang="pt-BR" dirty="0"/>
            </a:br>
            <a:r>
              <a:rPr lang="pt-BR" dirty="0">
                <a:hlinkClick r:id="rId4"/>
              </a:rPr>
              <a:t>http://g1.globo.com/jornal-nacional/videos/t/edicoes/v/fenomeno-da-pororoca-nao-existe-mais-no-norte-do-pais/4314180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6536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152D149-CB30-45E4-9A25-CF3B54447442}"/>
              </a:ext>
            </a:extLst>
          </p:cNvPr>
          <p:cNvSpPr/>
          <p:nvPr/>
        </p:nvSpPr>
        <p:spPr>
          <a:xfrm>
            <a:off x="611560" y="764704"/>
            <a:ext cx="79928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Vegetação se diferencia pela variação do relevo (três patamares de altitude) definidos pelo volume de água dos rios, em função das chuvas. Formando os seguintes níveis da floresta:</a:t>
            </a:r>
            <a:br>
              <a:rPr lang="pt-BR" sz="2800" dirty="0"/>
            </a:br>
            <a:endParaRPr lang="pt-BR" sz="2800" dirty="0"/>
          </a:p>
        </p:txBody>
      </p:sp>
      <p:pic>
        <p:nvPicPr>
          <p:cNvPr id="3" name="Picture 2" descr="http://2.bp.blogspot.com/_aJT3I8ICB-8/SuQn0yxQ29I/AAAAAAAAAVc/donrYtlWCgA/s400/noroeste_24.jpg">
            <a:extLst>
              <a:ext uri="{FF2B5EF4-FFF2-40B4-BE49-F238E27FC236}">
                <a16:creationId xmlns:a16="http://schemas.microsoft.com/office/drawing/2014/main" id="{6AE0B51F-305B-44B3-91A7-E2CC76C30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" t="22462" r="-942"/>
          <a:stretch/>
        </p:blipFill>
        <p:spPr bwMode="auto">
          <a:xfrm>
            <a:off x="931092" y="3429000"/>
            <a:ext cx="7642862" cy="22371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997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106690"/>
          </a:xfrm>
        </p:spPr>
        <p:txBody>
          <a:bodyPr/>
          <a:lstStyle/>
          <a:p>
            <a:r>
              <a:rPr lang="pt-BR" dirty="0"/>
              <a:t>Vegetação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384020"/>
            <a:ext cx="7776864" cy="5109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aixaDeTexto 9"/>
          <p:cNvSpPr txBox="1"/>
          <p:nvPr/>
        </p:nvSpPr>
        <p:spPr>
          <a:xfrm>
            <a:off x="6876256" y="6237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5137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034682"/>
          </a:xfrm>
        </p:spPr>
        <p:txBody>
          <a:bodyPr>
            <a:normAutofit fontScale="90000"/>
          </a:bodyPr>
          <a:lstStyle/>
          <a:p>
            <a:pPr algn="l"/>
            <a:r>
              <a:rPr lang="pt-BR" sz="2800" dirty="0"/>
              <a:t> </a:t>
            </a:r>
            <a:br>
              <a:rPr lang="pt-BR" sz="2800" dirty="0"/>
            </a:br>
            <a:r>
              <a:rPr lang="pt-BR" sz="2800" dirty="0"/>
              <a:t>* Os igapós são áreas permanentemente inundadas, com vegetação adaptada a permanecer com suas raízes sempre debaixo d'água. </a:t>
            </a: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634" y="2204865"/>
            <a:ext cx="6140927" cy="409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41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476672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* </a:t>
            </a:r>
            <a:r>
              <a:rPr lang="pt-BR" sz="2800" dirty="0"/>
              <a:t>As várzeas encontram-se em terreno mais elevado e são inundadas apenas na época das cheias dos rios. A seringueira é um bom exemplo do tipo de árvore existente nessa área. </a:t>
            </a:r>
            <a:br>
              <a:rPr lang="pt-BR" sz="2800" dirty="0"/>
            </a:br>
            <a:endParaRPr lang="pt-BR" sz="2800" dirty="0"/>
          </a:p>
        </p:txBody>
      </p:sp>
      <p:pic>
        <p:nvPicPr>
          <p:cNvPr id="3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82362"/>
            <a:ext cx="5303639" cy="353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09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4.bp.blogspot.com/_aJT3I8ICB-8/SuQo21TqygI/AAAAAAAAAVk/PmtcLtmKM0s/s400/seringueir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06842"/>
            <a:ext cx="4746104" cy="35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23528" y="260649"/>
            <a:ext cx="83529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prstClr val="black"/>
                </a:solidFill>
                <a:ea typeface="+mj-ea"/>
                <a:cs typeface="+mj-cs"/>
              </a:rPr>
              <a:t>* Os baixos platôs ou terra firme estão localizados nas partes mais elevadas e fora do alcance das cheias dos rios. Nessa área encontram-se as grandes árvores de madeira de lei e as castanheiras.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9615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034682"/>
          </a:xfrm>
        </p:spPr>
        <p:txBody>
          <a:bodyPr>
            <a:normAutofit/>
          </a:bodyPr>
          <a:lstStyle/>
          <a:p>
            <a:pPr algn="l"/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* Solo pobre em nutrientes, apesar da decomposição da matéria orgânica.</a:t>
            </a:r>
            <a:b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* Há pouca vegetação rasteira devido aos poucos raios solares que atingem o solo.</a:t>
            </a:r>
            <a:b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* O oxigênio por ela produzido é consumido pela própria floresta. </a:t>
            </a:r>
            <a:b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*Importância ambiental é pelo controle das temperaturas, devido ao aumento da umidade, que é resultado da constante evapotranspiração da floresta, produzindo massas de ar úmido para todo o continente sul-americano, os chamados Rios Voadores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9727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648325" cy="41719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46220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5155" y="274637"/>
            <a:ext cx="8171645" cy="6048889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Exploração do látex impulsionou o povoamento.</a:t>
            </a: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Atualmente existem Reservas Extrativistas.</a:t>
            </a: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Área utilizada por populações extrativistas tradicionais, que vivem da agricultura de subsistência,  criação de animais de pequeno porte e tem como objetivos básicos proteger os meios de vida e a cultura dessas populações, e assegurar o uso sustentável dos recursos naturais da unidade (manejo).</a:t>
            </a: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Chico Mendes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3933056"/>
            <a:ext cx="1879848" cy="1855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6579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552" y="836713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dirty="0"/>
              <a:t>Reserva Chico Mendes - símbolo da luta dos seringueiros pela conservação da Amazônia.</a:t>
            </a:r>
          </a:p>
          <a:p>
            <a:r>
              <a:rPr lang="pt-BR" dirty="0">
                <a:hlinkClick r:id="rId2"/>
              </a:rPr>
              <a:t>https://www.youtube.com/watch?v=KFp33lUVCoA</a:t>
            </a:r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Acre </a:t>
            </a:r>
          </a:p>
          <a:p>
            <a:r>
              <a:rPr lang="pt-BR" dirty="0">
                <a:hlinkClick r:id="rId3"/>
              </a:rPr>
              <a:t>https://www.youtube.com/watch?v=558h6PJcMtM</a:t>
            </a:r>
            <a:endParaRPr lang="pt-BR" dirty="0"/>
          </a:p>
          <a:p>
            <a:endParaRPr lang="pt-BR" dirty="0"/>
          </a:p>
          <a:p>
            <a:r>
              <a:rPr lang="pt-BR" dirty="0">
                <a:hlinkClick r:id="rId4"/>
              </a:rPr>
              <a:t>https://www.youtube.com/watch?v=JJbBEPI4zjY</a:t>
            </a:r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083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106690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  <a:t>Localização</a:t>
            </a: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  <a:t>Maciço das Guianas ao norte</a:t>
            </a: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  <a:t>Planalto Central ao sul</a:t>
            </a: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  <a:t>Cordilheira dos Andes a oeste </a:t>
            </a: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  <a:t>Oceano Atlântico a noroeste.</a:t>
            </a: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pt-BR" sz="2800" dirty="0"/>
          </a:p>
        </p:txBody>
      </p:sp>
      <p:pic>
        <p:nvPicPr>
          <p:cNvPr id="4" name="Imagem 3" descr="http://www.macopa.com.br/images/mapa_brasil_nort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2708920"/>
            <a:ext cx="3711501" cy="367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1183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11560" y="836713"/>
            <a:ext cx="799288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Os problemas sociais enfrentados por essa comunidade: falta saneamento básico, escolas, hospital, transporte, emprego, saúde, comunicação, segurança, dentre outros problemas. Mas, existem muitas instituições que promovem ajuda a essas comunidades, como o NAPRA (Núcleo de Apoio a População Ribeirinha da Amazônia).</a:t>
            </a:r>
          </a:p>
          <a:p>
            <a:endParaRPr lang="pt-BR" dirty="0"/>
          </a:p>
          <a:p>
            <a:r>
              <a:rPr lang="pt-BR" dirty="0" err="1"/>
              <a:t>Napra</a:t>
            </a:r>
            <a:r>
              <a:rPr lang="pt-BR" dirty="0"/>
              <a:t> - Amazônia</a:t>
            </a:r>
          </a:p>
          <a:p>
            <a:r>
              <a:rPr lang="pt-BR" dirty="0">
                <a:hlinkClick r:id="rId2"/>
              </a:rPr>
              <a:t>https://www.youtube.com/watch?v=vOMfCorpAZA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3218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6106690"/>
          </a:xfrm>
        </p:spPr>
        <p:txBody>
          <a:bodyPr>
            <a:normAutofit fontScale="90000"/>
          </a:bodyPr>
          <a:lstStyle/>
          <a:p>
            <a:pPr algn="l"/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 região tornou-se fronteira econômica.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Novas áreas para o desenvolvimento da agricultura e indústria.     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Zona Franca de Manaus (ZFM) é um modelo de desenvolvimento econômico implantado pelo governo brasileiro objetivando viabilizar uma base econômica na Amazônia Ocidental, promover a melhor integração produtiva e social dessa região ao país, garantindo a soberania nacional sobre suas fronteiras.</a:t>
            </a:r>
            <a:br>
              <a:rPr lang="pt-BR" sz="2400" dirty="0">
                <a:solidFill>
                  <a:prstClr val="black"/>
                </a:solidFill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987824" y="3140968"/>
            <a:ext cx="5886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Amazônia Urbana</a:t>
            </a:r>
          </a:p>
          <a:p>
            <a:r>
              <a:rPr lang="pt-BR" dirty="0">
                <a:hlinkClick r:id="rId2"/>
              </a:rPr>
              <a:t>https://www.youtube.com/watch?v=kk2Wd20KymI</a:t>
            </a:r>
            <a:endParaRPr lang="pt-BR" dirty="0"/>
          </a:p>
          <a:p>
            <a:r>
              <a:rPr lang="pt-BR" dirty="0"/>
              <a:t>fronteira agrícola entre Tocantins e Bahia em 2002</a:t>
            </a:r>
          </a:p>
          <a:p>
            <a:r>
              <a:rPr lang="pt-BR" dirty="0">
                <a:hlinkClick r:id="rId3"/>
              </a:rPr>
              <a:t>https://www.youtube.com/watch?v=-BgdRJz-_ts</a:t>
            </a:r>
            <a:endParaRPr lang="pt-BR" dirty="0"/>
          </a:p>
          <a:p>
            <a:r>
              <a:rPr lang="pt-BR" dirty="0"/>
              <a:t>Roraima: Nova fronteira agrícola</a:t>
            </a:r>
          </a:p>
          <a:p>
            <a:r>
              <a:rPr lang="pt-BR" dirty="0">
                <a:hlinkClick r:id="rId4"/>
              </a:rPr>
              <a:t>https://www.youtube.com/watch?v=JKzrHiAynRc</a:t>
            </a:r>
            <a:endParaRPr lang="pt-BR" dirty="0"/>
          </a:p>
          <a:p>
            <a:r>
              <a:rPr lang="pt-BR" dirty="0"/>
              <a:t>Polo Industrial de Manaus</a:t>
            </a:r>
            <a:br>
              <a:rPr lang="pt-BR" dirty="0"/>
            </a:br>
            <a:r>
              <a:rPr lang="pt-BR" dirty="0"/>
              <a:t>https://www.youtube.com/watch?v=MOVNhyATwxQ</a:t>
            </a:r>
            <a:br>
              <a:rPr lang="pt-BR" dirty="0"/>
            </a:br>
            <a:br>
              <a:rPr lang="pt-BR" dirty="0"/>
            </a:b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8597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332656"/>
            <a:ext cx="820891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Zona Franca de Manaus é administrada pela </a:t>
            </a:r>
            <a:r>
              <a:rPr lang="pt-B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Suframa</a:t>
            </a: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(Superintendência da Zona Franca de Manaus), responsável por gerenciar, divulgar e manter a área em questão, estando subordinada ao Ministério do Desenvolvimento, Indústria e Comércio Exterior.</a:t>
            </a:r>
          </a:p>
          <a:p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principal característica da Zona Franca de Manaus é o fato de ela ser constituída por três polos econômicos: </a:t>
            </a:r>
          </a:p>
          <a:p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 comercial foi criado na década de 1980 e tinha maior atividade quando a economia brasileira era muito fechada para o mercado externo.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 industrial é a principal atividade da região, responsável pela maior parte dos empregos gerados e do capital movimentado.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 agropecuário, por sua vez, atua principalmente na atividade agroindustrial e também em outros vínculos, como a comercialização de madeira, a piscicultura, entre outros.</a:t>
            </a:r>
            <a:endParaRPr lang="pt-BR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792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178698"/>
          </a:xfrm>
        </p:spPr>
        <p:txBody>
          <a:bodyPr>
            <a:normAutofit/>
          </a:bodyPr>
          <a:lstStyle/>
          <a:p>
            <a:pPr algn="l"/>
            <a:r>
              <a:rPr lang="pt-BR" sz="2400" dirty="0"/>
              <a:t>* O polo Comercial teve maior ascensão até o final da década de 80, quando o Brasil adotava o regime de economia fechada. </a:t>
            </a:r>
            <a:br>
              <a:rPr lang="pt-BR" sz="2400" dirty="0"/>
            </a:br>
            <a:r>
              <a:rPr lang="pt-BR" sz="2400" dirty="0"/>
              <a:t>* O polo Industrial é considerado a base de sustentação da ZFM, possui aproximadamente 600 indústrias de alta tecnologia gerando mais de meio milhão de empregos, diretos e indiretos, principalmente nos segmentos de eletroeletrônicos, duas rodas e químico. Entre os produtos fabricados destacam-se: aparelhos celulares e de áudio e vídeo, televisores, motocicletas, concentrados para refrigerantes, entre outros. </a:t>
            </a:r>
            <a:br>
              <a:rPr lang="pt-BR" sz="2400" dirty="0"/>
            </a:br>
            <a:r>
              <a:rPr lang="pt-BR" sz="2400" dirty="0"/>
              <a:t>* O polo Agropecuário abriga projetos voltados à atividades de produção de alimentos, agroindústria, piscicultura, turismo, beneficiamento de madeira, entre outras.</a:t>
            </a:r>
          </a:p>
        </p:txBody>
      </p:sp>
    </p:spTree>
    <p:extLst>
      <p:ext uri="{BB962C8B-B14F-4D97-AF65-F5344CB8AC3E}">
        <p14:creationId xmlns:p14="http://schemas.microsoft.com/office/powerpoint/2010/main" val="1371059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1166843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Quadro humano e econômico: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 ocupação efetiva pelos portugueses teve início em (1616), com a fundação do forte militar de Belém (Forte do Presépio);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Missionários encarregados de catequizar os índios.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Ciclo da borracha no século XIX;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No século XX: a construção da Estrada de Ferro Madeira-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Mamóre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(1912)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Seringais (1928 a 1934);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Chegada dos japoneses no Pará(1929). </a:t>
            </a:r>
          </a:p>
        </p:txBody>
      </p:sp>
    </p:spTree>
    <p:extLst>
      <p:ext uri="{BB962C8B-B14F-4D97-AF65-F5344CB8AC3E}">
        <p14:creationId xmlns:p14="http://schemas.microsoft.com/office/powerpoint/2010/main" val="1107059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1052736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Com a entrada do grande capital, a disputa por territórios entre os grupos sociais da Amazônia se acentuou. Assim, a região se transformou em cenário de conflitos entre esses protagonistas e também entre eles e os madeireiros e grileiros. </a:t>
            </a: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As atividades dos madeireiros ilegais se chocam com os interesses e os direitos dos indígenas, dos posseiros, dos pequenos agricultores e dos povos da floresta. Os grileiros roubam terras públicas, onde poderiam ser assentadas famílias de sem-terra, e chegam a contratar pistoleiros para defender essa ilegalidade.</a:t>
            </a:r>
          </a:p>
        </p:txBody>
      </p:sp>
    </p:spTree>
    <p:extLst>
      <p:ext uri="{BB962C8B-B14F-4D97-AF65-F5344CB8AC3E}">
        <p14:creationId xmlns:p14="http://schemas.microsoft.com/office/powerpoint/2010/main" val="1146000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034682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Área devastada pela exploração agropecuária (pequenas propriedades familiares e grandes latifúndios empresariais), e extração mineral e vegetal.</a:t>
            </a: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Resultou em crescimento da dívida externa exploração desordenada de recursos naturais desorganização da economia local (extrativismo, agricultura de subsistência, garimpo...)</a:t>
            </a: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7184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109" y="500514"/>
            <a:ext cx="5908219" cy="444065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3789040"/>
            <a:ext cx="8561758" cy="648072"/>
          </a:xfrm>
        </p:spPr>
        <p:txBody>
          <a:bodyPr>
            <a:normAutofit fontScale="90000"/>
          </a:bodyPr>
          <a:lstStyle/>
          <a:p>
            <a:pPr algn="l"/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não-florestal é a mais populosa, abrigando  33% da população.</a:t>
            </a:r>
            <a:b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florestal36% da população.</a:t>
            </a:r>
            <a:b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Zona, a população atinge 26%</a:t>
            </a:r>
            <a:b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 sob pressão concentra apenas 5% da população amazônica.</a:t>
            </a:r>
            <a:endParaRPr lang="pt-BR" sz="3100" dirty="0"/>
          </a:p>
        </p:txBody>
      </p:sp>
    </p:spTree>
    <p:extLst>
      <p:ext uri="{BB962C8B-B14F-4D97-AF65-F5344CB8AC3E}">
        <p14:creationId xmlns:p14="http://schemas.microsoft.com/office/powerpoint/2010/main" val="1794907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566670"/>
            <a:ext cx="7704856" cy="5814658"/>
          </a:xfrm>
        </p:spPr>
        <p:txBody>
          <a:bodyPr/>
          <a:lstStyle/>
          <a:p>
            <a:r>
              <a:rPr lang="pt-BR" dirty="0"/>
              <a:t>Terras indígenas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84784"/>
            <a:ext cx="4968551" cy="3984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tângulo 3"/>
          <p:cNvSpPr/>
          <p:nvPr/>
        </p:nvSpPr>
        <p:spPr>
          <a:xfrm>
            <a:off x="971600" y="564499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Fim da reserva </a:t>
            </a:r>
            <a:r>
              <a:rPr lang="pt-BR" dirty="0" err="1"/>
              <a:t>Renca</a:t>
            </a:r>
            <a:r>
              <a:rPr lang="pt-BR" dirty="0"/>
              <a:t>: "Maior ataque à preservação ambiental no Brasil"</a:t>
            </a:r>
          </a:p>
          <a:p>
            <a:r>
              <a:rPr lang="pt-BR" dirty="0"/>
              <a:t>https://www.youtube.com/watch?v=YDfmeoTsLeA</a:t>
            </a:r>
          </a:p>
        </p:txBody>
      </p:sp>
    </p:spTree>
    <p:extLst>
      <p:ext uri="{BB962C8B-B14F-4D97-AF65-F5344CB8AC3E}">
        <p14:creationId xmlns:p14="http://schemas.microsoft.com/office/powerpoint/2010/main" val="3381863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23528" y="26064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Na área da serra, desenvolve-se o Projeto Grande Carajás, um grande e ambicioso projeto de extração mineral em operação.</a:t>
            </a:r>
          </a:p>
        </p:txBody>
      </p:sp>
      <p:pic>
        <p:nvPicPr>
          <p:cNvPr id="4" name="Picture 4" descr="http://images.slideplayer.com.br/8/2335037/slides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052736"/>
            <a:ext cx="5834391" cy="34947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483768" y="4813994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Documentário: Serra dos Carajás</a:t>
            </a:r>
            <a:br>
              <a:rPr lang="pt-BR" dirty="0"/>
            </a:br>
            <a:r>
              <a:rPr lang="pt-BR" dirty="0">
                <a:hlinkClick r:id="rId3"/>
              </a:rPr>
              <a:t>https://www.youtube.com/watch?v=RbcW3JaIw1Y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9808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layer.slideplayer.com.br/1/287550/data/images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030" y="2132856"/>
            <a:ext cx="6632385" cy="35649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60648"/>
            <a:ext cx="6778343" cy="200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512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43339" y="548680"/>
            <a:ext cx="79891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Serra Pelada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Serra Pelada é uma região localizada no estado do Pará que, na década de 1980, foi invadida por milhares de pessoas que buscavam enriquecimento por meio do garimpo.</a:t>
            </a:r>
          </a:p>
        </p:txBody>
      </p:sp>
      <p:sp>
        <p:nvSpPr>
          <p:cNvPr id="4" name="Retângulo 3"/>
          <p:cNvSpPr/>
          <p:nvPr/>
        </p:nvSpPr>
        <p:spPr>
          <a:xfrm>
            <a:off x="611560" y="2276872"/>
            <a:ext cx="7560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Serra Pelada</a:t>
            </a:r>
          </a:p>
          <a:p>
            <a:r>
              <a:rPr lang="pt-BR" dirty="0"/>
              <a:t>https://www.youtube.com/watch?v=aD9QbZijcP0</a:t>
            </a:r>
          </a:p>
        </p:txBody>
      </p:sp>
      <p:pic>
        <p:nvPicPr>
          <p:cNvPr id="3074" name="Picture 2" descr="Imagem relacionada">
            <a:extLst>
              <a:ext uri="{FF2B5EF4-FFF2-40B4-BE49-F238E27FC236}">
                <a16:creationId xmlns:a16="http://schemas.microsoft.com/office/drawing/2014/main" id="{53A8B977-9EEB-4B03-92C0-DF4B5A25E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11" y="3031961"/>
            <a:ext cx="6300192" cy="32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946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966345B-9C64-4D23-B5A9-87F42CC06580}"/>
              </a:ext>
            </a:extLst>
          </p:cNvPr>
          <p:cNvSpPr/>
          <p:nvPr/>
        </p:nvSpPr>
        <p:spPr>
          <a:xfrm>
            <a:off x="539552" y="332656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 Rodovia Transamazônica é uma rodovia brasileira, criada durante o governo do presidente Emílio Garrastazu Médici, sendo uma das chamadas "obras faraônicas" devido às suas proporções enormes, realizadas pelo regime militar.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286B26A-D571-441E-91D4-5B28F739C116}"/>
              </a:ext>
            </a:extLst>
          </p:cNvPr>
          <p:cNvSpPr/>
          <p:nvPr/>
        </p:nvSpPr>
        <p:spPr>
          <a:xfrm>
            <a:off x="683568" y="2271648"/>
            <a:ext cx="7920880" cy="653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/>
              <a:t>Br</a:t>
            </a:r>
            <a:r>
              <a:rPr lang="pt-BR" dirty="0"/>
              <a:t> 230 Transamazônica </a:t>
            </a:r>
            <a:br>
              <a:rPr lang="pt-BR" dirty="0"/>
            </a:br>
            <a:r>
              <a:rPr lang="pt-BR" dirty="0"/>
              <a:t>https://www.youtube.com/watch?v=94qhnuWnKhM</a:t>
            </a:r>
          </a:p>
        </p:txBody>
      </p:sp>
    </p:spTree>
    <p:extLst>
      <p:ext uri="{BB962C8B-B14F-4D97-AF65-F5344CB8AC3E}">
        <p14:creationId xmlns:p14="http://schemas.microsoft.com/office/powerpoint/2010/main" val="1925533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revirdebike.com.br/wp-content/uploads/2015/01/br-230-transamazonic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523" y="576198"/>
            <a:ext cx="3992606" cy="22458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acritica.uol.com.br/noticias/Trecho-BR-230-Transamazonica_ACRIMA20110314_0010_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48679"/>
            <a:ext cx="3361283" cy="22733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ransamazon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96542"/>
            <a:ext cx="3361283" cy="2520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icamelo.files.wordpress.com/2014/02/br-230map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327" y="3496542"/>
            <a:ext cx="4176464" cy="2520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1958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estrada de ferro mamorÃ©">
            <a:extLst>
              <a:ext uri="{FF2B5EF4-FFF2-40B4-BE49-F238E27FC236}">
                <a16:creationId xmlns:a16="http://schemas.microsoft.com/office/drawing/2014/main" id="{9E6CD5E4-C16C-4E25-A124-EB428D6DB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77861"/>
            <a:ext cx="4657700" cy="323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789A602-3570-4070-B8DB-A246DB3348A5}"/>
              </a:ext>
            </a:extLst>
          </p:cNvPr>
          <p:cNvSpPr/>
          <p:nvPr/>
        </p:nvSpPr>
        <p:spPr>
          <a:xfrm>
            <a:off x="539552" y="26064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222222"/>
                </a:solidFill>
                <a:latin typeface="Verdana" panose="020B0604030504040204" pitchFamily="34" charset="0"/>
              </a:rPr>
              <a:t>Estrada de ferro</a:t>
            </a:r>
          </a:p>
          <a:p>
            <a:r>
              <a:rPr lang="pt-BR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Estrada de Ferro Madeira- Mamoré ficou conhecida como a Ferrovia do Diabo. Milhares de trabalhadores morreram durante a sua construção</a:t>
            </a: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16F35FF-4E16-40EA-BB2C-A48944B9B7D2}"/>
              </a:ext>
            </a:extLst>
          </p:cNvPr>
          <p:cNvSpPr/>
          <p:nvPr/>
        </p:nvSpPr>
        <p:spPr>
          <a:xfrm>
            <a:off x="683568" y="118397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Roboto"/>
              </a:rPr>
              <a:t>Madeira Mamoré</a:t>
            </a:r>
          </a:p>
          <a:p>
            <a:r>
              <a:rPr lang="pt-BR" dirty="0">
                <a:latin typeface="Roboto"/>
              </a:rPr>
              <a:t>https://www.youtube.com/watch?v=mMlHXSHEKJo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95358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548680"/>
            <a:ext cx="6534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Usina hidrelétrica de Belo Monte</a:t>
            </a:r>
          </a:p>
          <a:p>
            <a:r>
              <a:rPr lang="pt-BR" dirty="0">
                <a:hlinkClick r:id="rId2"/>
              </a:rPr>
              <a:t>https://www.youtube.com/watch?v=2tIVfA88fi0</a:t>
            </a:r>
            <a:endParaRPr lang="pt-BR" dirty="0"/>
          </a:p>
          <a:p>
            <a:r>
              <a:rPr lang="pt-BR" dirty="0"/>
              <a:t>https://www.youtube.com/watch?v=tl8xkZyPCSQ</a:t>
            </a:r>
          </a:p>
        </p:txBody>
      </p:sp>
      <p:pic>
        <p:nvPicPr>
          <p:cNvPr id="1026" name="Picture 2" descr="Resultado de imagem para usina belo monte">
            <a:extLst>
              <a:ext uri="{FF2B5EF4-FFF2-40B4-BE49-F238E27FC236}">
                <a16:creationId xmlns:a16="http://schemas.microsoft.com/office/drawing/2014/main" id="{A5BF507F-593A-4402-9266-48BADB166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1512897"/>
            <a:ext cx="6140921" cy="441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7506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692696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Arco Norte</a:t>
            </a:r>
          </a:p>
          <a:p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estendendo de Rondônia até a Bahia, a nova rota de escoamento da produção agrícola tem seus principais portos e investimentos no Pará, firmando-se como opção viável aos tradicionais terminais do Sul e Sudeste.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Resultado de imagem para corredor norte ou arco nor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24" y="3068960"/>
            <a:ext cx="4226074" cy="270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Resultado de imagem para arco norte video agronegoci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075" y="2924944"/>
            <a:ext cx="3666381" cy="333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229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27584" y="1124744"/>
            <a:ext cx="76328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Ocupação da Amazônia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https://www.youtube.com/watch?v=ywA9nSTjy1M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SEMINARIO OCUPAÇÃO DA AMAZÔNIA GEO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https://www.youtube.com/watch?v=QJ7wIn9sKxI</a:t>
            </a:r>
          </a:p>
        </p:txBody>
      </p:sp>
    </p:spTree>
    <p:extLst>
      <p:ext uri="{BB962C8B-B14F-4D97-AF65-F5344CB8AC3E}">
        <p14:creationId xmlns:p14="http://schemas.microsoft.com/office/powerpoint/2010/main" val="1785374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20880" cy="5760640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Relevo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sz="1800" dirty="0">
                <a:solidFill>
                  <a:srgbClr val="606060"/>
                </a:solidFill>
                <a:latin typeface="Tahoma" panose="020B0604030504040204" pitchFamily="34" charset="0"/>
              </a:rPr>
              <a:t>O Pico da Neblina</a:t>
            </a:r>
            <a:br>
              <a:rPr lang="pt-BR" sz="1800" dirty="0">
                <a:solidFill>
                  <a:srgbClr val="606060"/>
                </a:solidFill>
                <a:latin typeface="Tahoma" panose="020B0604030504040204" pitchFamily="34" charset="0"/>
              </a:rPr>
            </a:br>
            <a:r>
              <a:rPr lang="pt-BR" sz="1800" dirty="0">
                <a:solidFill>
                  <a:srgbClr val="606060"/>
                </a:solidFill>
                <a:latin typeface="Tahoma" panose="020B0604030504040204" pitchFamily="34" charset="0"/>
              </a:rPr>
              <a:t> 2.993,78 metros </a:t>
            </a:r>
            <a:br>
              <a:rPr lang="pt-BR" dirty="0"/>
            </a:b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67" y="1196752"/>
            <a:ext cx="6123075" cy="4680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lipse 3"/>
          <p:cNvSpPr/>
          <p:nvPr/>
        </p:nvSpPr>
        <p:spPr>
          <a:xfrm>
            <a:off x="3707904" y="2132856"/>
            <a:ext cx="1966415" cy="1512168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15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106690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Clima Equatorial</a:t>
            </a:r>
            <a:br>
              <a:rPr lang="pt-BR" dirty="0"/>
            </a:br>
            <a:r>
              <a:rPr lang="pt-BR" dirty="0"/>
              <a:t>Á</a:t>
            </a:r>
            <a:r>
              <a:rPr lang="pt-BR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 próximas a Linha do Equador. Apresenta temperaturas elevadas e com grande quantidade de chuvas. </a:t>
            </a:r>
            <a:br>
              <a:rPr lang="pt-BR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235" y="3140968"/>
            <a:ext cx="4705094" cy="2737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4245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35280" cy="6048672"/>
          </a:xfrm>
        </p:spPr>
        <p:txBody>
          <a:bodyPr/>
          <a:lstStyle/>
          <a:p>
            <a:pPr algn="l"/>
            <a:r>
              <a:rPr lang="pt-BR" sz="2800" dirty="0"/>
              <a:t>Tipo de chuva</a:t>
            </a:r>
            <a:br>
              <a:rPr lang="pt-BR" sz="2800" dirty="0"/>
            </a:br>
            <a:r>
              <a:rPr lang="pt-BR" sz="2800" dirty="0"/>
              <a:t>Chuva de Convecção, também chamada de chuva da hora certa.</a:t>
            </a: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dirty="0"/>
            </a:b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3" y="2195790"/>
            <a:ext cx="5007150" cy="280087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5445224"/>
            <a:ext cx="723939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03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250706"/>
          </a:xfrm>
        </p:spPr>
        <p:txBody>
          <a:bodyPr>
            <a:normAutofit/>
          </a:bodyPr>
          <a:lstStyle/>
          <a:p>
            <a:pPr algn="l"/>
            <a: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  <a:t>Devido a característica do clima equatorial, da quantidade de rios e  vegetação da região ocorre o fenômeno evapotranspiração.</a:t>
            </a: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pt-B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pt-BR" sz="2800" dirty="0"/>
          </a:p>
        </p:txBody>
      </p:sp>
      <p:pic>
        <p:nvPicPr>
          <p:cNvPr id="1026" name="Picture 2" descr="Resultado de imagem para evapotranspiraç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92896"/>
            <a:ext cx="508856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317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106690"/>
          </a:xfrm>
        </p:spPr>
        <p:txBody>
          <a:bodyPr>
            <a:normAutofit fontScale="90000"/>
          </a:bodyPr>
          <a:lstStyle/>
          <a:p>
            <a:r>
              <a:rPr lang="pt-BR" dirty="0"/>
              <a:t> Rios voadores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br>
              <a:rPr lang="pt-BR" dirty="0"/>
            </a:b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180" y="1217114"/>
            <a:ext cx="5976663" cy="4219524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827584" y="5640886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dirty="0"/>
              <a:t>https://www.youtube.com/watch?v=F6NYhdZwXr8</a:t>
            </a:r>
          </a:p>
        </p:txBody>
      </p:sp>
    </p:spTree>
    <p:extLst>
      <p:ext uri="{BB962C8B-B14F-4D97-AF65-F5344CB8AC3E}">
        <p14:creationId xmlns:p14="http://schemas.microsoft.com/office/powerpoint/2010/main" val="3296195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6178698"/>
          </a:xfrm>
        </p:spPr>
        <p:txBody>
          <a:bodyPr>
            <a:normAutofit fontScale="90000"/>
          </a:bodyPr>
          <a:lstStyle/>
          <a:p>
            <a:pPr algn="l"/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  <a:t>Hidrografia</a:t>
            </a: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  <a:t>É banhada pelos grandes rios das bacias Amazônica e do Tocantins.</a:t>
            </a: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  <a:t>A baixa declividade dos rios favorece a navegação (hidrovia).</a:t>
            </a: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b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pt-BR" sz="2800" dirty="0"/>
          </a:p>
        </p:txBody>
      </p:sp>
      <p:pic>
        <p:nvPicPr>
          <p:cNvPr id="5" name="Imagem 4" descr="mapa_hidrovia_a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92896"/>
            <a:ext cx="5544615" cy="3312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4004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881</Words>
  <Application>Microsoft Office PowerPoint</Application>
  <PresentationFormat>Apresentação na tela (4:3)</PresentationFormat>
  <Paragraphs>88</Paragraphs>
  <Slides>36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4" baseType="lpstr">
      <vt:lpstr>Arial</vt:lpstr>
      <vt:lpstr>Arial</vt:lpstr>
      <vt:lpstr>Calibri</vt:lpstr>
      <vt:lpstr>Roboto</vt:lpstr>
      <vt:lpstr>Tahoma</vt:lpstr>
      <vt:lpstr>Times New Roman</vt:lpstr>
      <vt:lpstr>Verdana</vt:lpstr>
      <vt:lpstr>Tema do Office</vt:lpstr>
      <vt:lpstr>Região Norte</vt:lpstr>
      <vt:lpstr>Localização Maciço das Guianas ao norte Planalto Central ao sul Cordilheira dos Andes a oeste  Oceano Atlântico a noroeste.        </vt:lpstr>
      <vt:lpstr>Apresentação do PowerPoint</vt:lpstr>
      <vt:lpstr>Relevo    O Pico da Neblina  2.993,78 metros  </vt:lpstr>
      <vt:lpstr>Clima Equatorial Áreas próximas a Linha do Equador. Apresenta temperaturas elevadas e com grande quantidade de chuvas.       </vt:lpstr>
      <vt:lpstr>Tipo de chuva Chuva de Convecção, também chamada de chuva da hora certa.        </vt:lpstr>
      <vt:lpstr>Devido a característica do clima equatorial, da quantidade de rios e  vegetação da região ocorre o fenômeno evapotranspiração.          </vt:lpstr>
      <vt:lpstr> Rios voadores        </vt:lpstr>
      <vt:lpstr>Hidrografia É banhada pelos grandes rios das bacias Amazônica e do Tocantins. A baixa declividade dos rios favorece a navegação (hidrovia).          </vt:lpstr>
      <vt:lpstr>Pororoca, trata-se de um fenômeno natural produzido pelo encontro das correntes fluviais com as águas </vt:lpstr>
      <vt:lpstr>Apresentação do PowerPoint</vt:lpstr>
      <vt:lpstr>Vegetação       </vt:lpstr>
      <vt:lpstr>  * Os igapós são áreas permanentemente inundadas, com vegetação adaptada a permanecer com suas raízes sempre debaixo d'água.           </vt:lpstr>
      <vt:lpstr>Apresentação do PowerPoint</vt:lpstr>
      <vt:lpstr>Apresentação do PowerPoint</vt:lpstr>
      <vt:lpstr>* Solo pobre em nutrientes, apesar da decomposição da matéria orgânica. * Há pouca vegetação rasteira devido aos poucos raios solares que atingem o solo. * O oxigênio por ela produzido é consumido pela própria floresta.  *Importância ambiental é pelo controle das temperaturas, devido ao aumento da umidade, que é resultado da constante evapotranspiração da floresta, produzindo massas de ar úmido para todo o continente sul-americano, os chamados Rios Voadores.</vt:lpstr>
      <vt:lpstr>Apresentação do PowerPoint</vt:lpstr>
      <vt:lpstr>Exploração do látex impulsionou o povoamento. Atualmente existem Reservas Extrativistas. Área utilizada por populações extrativistas tradicionais, que vivem da agricultura de subsistência,  criação de animais de pequeno porte e tem como objetivos básicos proteger os meios de vida e a cultura dessas populações, e assegurar o uso sustentável dos recursos naturais da unidade (manejo).                                         Chico Mendes</vt:lpstr>
      <vt:lpstr>Apresentação do PowerPoint</vt:lpstr>
      <vt:lpstr>Apresentação do PowerPoint</vt:lpstr>
      <vt:lpstr> A região tornou-se fronteira econômica. Novas áreas para o desenvolvimento da agricultura e indústria.      A Zona Franca de Manaus (ZFM) é um modelo de desenvolvimento econômico implantado pelo governo brasileiro objetivando viabilizar uma base econômica na Amazônia Ocidental, promover a melhor integração produtiva e social dessa região ao país, garantindo a soberania nacional sobre suas fronteiras.           </vt:lpstr>
      <vt:lpstr>Apresentação do PowerPoint</vt:lpstr>
      <vt:lpstr>* O polo Comercial teve maior ascensão até o final da década de 80, quando o Brasil adotava o regime de economia fechada.  * O polo Industrial é considerado a base de sustentação da ZFM, possui aproximadamente 600 indústrias de alta tecnologia gerando mais de meio milhão de empregos, diretos e indiretos, principalmente nos segmentos de eletroeletrônicos, duas rodas e químico. Entre os produtos fabricados destacam-se: aparelhos celulares e de áudio e vídeo, televisores, motocicletas, concentrados para refrigerantes, entre outros.  * O polo Agropecuário abriga projetos voltados à atividades de produção de alimentos, agroindústria, piscicultura, turismo, beneficiamento de madeira, entre outras.</vt:lpstr>
      <vt:lpstr>Apresentação do PowerPoint</vt:lpstr>
      <vt:lpstr>Apresentação do PowerPoint</vt:lpstr>
      <vt:lpstr>Área devastada pela exploração agropecuária (pequenas propriedades familiares e grandes latifúndios empresariais), e extração mineral e vegetal.  Resultou em crescimento da dívida externa exploração desordenada de recursos naturais desorganização da economia local (extrativismo, agricultura de subsistência, garimpo...)   </vt:lpstr>
      <vt:lpstr>         Zona não-florestal é a mais populosa, abrigando  33% da população. Zona florestal36% da população. Zona, a população atinge 26% Zona sob pressão concentra apenas 5% da população amazônica.</vt:lpstr>
      <vt:lpstr>Terras indígenas  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jaime</dc:creator>
  <cp:lastModifiedBy>Renata Terence</cp:lastModifiedBy>
  <cp:revision>88</cp:revision>
  <dcterms:created xsi:type="dcterms:W3CDTF">2014-02-19T23:36:31Z</dcterms:created>
  <dcterms:modified xsi:type="dcterms:W3CDTF">2018-09-30T00:47:14Z</dcterms:modified>
</cp:coreProperties>
</file>